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fntdata" ContentType="application/x-fontdata"/>
  <Default Extension="mp4" ContentType="video/mp4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ab81e399f44ff3" /><Relationship Type="http://schemas.openxmlformats.org/officeDocument/2006/relationships/extended-properties" Target="/docProps/app.xml" Id="Rc239c609072c416f" /><Relationship Type="http://schemas.openxmlformats.org/officeDocument/2006/relationships/officeDocument" Target="/ppt/presentation.xml" Id="R3a03b06627534ab9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c04e5c959b5f427f"/>
  </p:sldMasterIdLst>
  <p:notesMasterIdLst>
    <p:notesMasterId xmlns:r="http://schemas.openxmlformats.org/officeDocument/2006/relationships" r:id="R63764ab5915545a2"/>
  </p:notesMasterIdLst>
  <p:sldIdLst>
    <p:sldId xmlns:r="http://schemas.openxmlformats.org/officeDocument/2006/relationships" id="256" r:id="R192c291aebfd4ad1"/>
    <p:sldId xmlns:r="http://schemas.openxmlformats.org/officeDocument/2006/relationships" id="257" r:id="R0625d84afb0140d6"/>
    <p:sldId xmlns:r="http://schemas.openxmlformats.org/officeDocument/2006/relationships" id="258" r:id="R1581a143d80c436a"/>
    <p:sldId xmlns:r="http://schemas.openxmlformats.org/officeDocument/2006/relationships" id="259" r:id="R76d80426e5ef47b5"/>
    <p:sldId xmlns:r="http://schemas.openxmlformats.org/officeDocument/2006/relationships" id="260" r:id="Ra5474ad31a2d4387"/>
    <p:sldId xmlns:r="http://schemas.openxmlformats.org/officeDocument/2006/relationships" id="261" r:id="Rc88fd9a643c0487c"/>
    <p:sldId xmlns:r="http://schemas.openxmlformats.org/officeDocument/2006/relationships" id="262" r:id="R7a180a6724ec4e1c"/>
    <p:sldId xmlns:r="http://schemas.openxmlformats.org/officeDocument/2006/relationships" id="263" r:id="Rd190d7cf8c094c1e"/>
    <p:sldId xmlns:r="http://schemas.openxmlformats.org/officeDocument/2006/relationships" id="264" r:id="R17947494a7c54804"/>
    <p:sldId xmlns:r="http://schemas.openxmlformats.org/officeDocument/2006/relationships" id="265" r:id="R259783538f5c41f9"/>
    <p:sldId xmlns:r="http://schemas.openxmlformats.org/officeDocument/2006/relationships" id="266" r:id="Rda3b14d710884cb6"/>
    <p:sldId xmlns:r="http://schemas.openxmlformats.org/officeDocument/2006/relationships" id="267" r:id="Rdb7d813b67d941e7"/>
    <p:sldId xmlns:r="http://schemas.openxmlformats.org/officeDocument/2006/relationships" id="268" r:id="R571926d87f2948fc"/>
    <p:sldId xmlns:r="http://schemas.openxmlformats.org/officeDocument/2006/relationships" id="269" r:id="R2ca21b7d97134a7a"/>
  </p:sldIdLst>
  <p:sldSz cx="12192000" cy="6858000"/>
  <p:notesSz cx="6858000" cy="9144000"/>
  <p:embeddedFontLst>
    <p:embeddedFont>
      <p:font typeface="Inter Display Medium"/>
      <p:regular xmlns:ns1="http://schemas.openxmlformats.org/officeDocument/2006/relationships" ns1:id="rIdNottusFont1"/>
    </p:embeddedFont>
    <p:embeddedFont>
      <p:font typeface="Inter"/>
      <p:regular xmlns:ns2="http://schemas.openxmlformats.org/officeDocument/2006/relationships" ns2:id="rIdNottusFont2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dcd0da0182e54f50"/><Relationship Type="http://schemas.openxmlformats.org/officeDocument/2006/relationships/slideMaster" Target="/ppt/slideMasters/slideMaster1.xml" Id="Rc04e5c959b5f427f"/><Relationship Type="http://schemas.openxmlformats.org/officeDocument/2006/relationships/notesMaster" Target="/ppt/notesMasters/notesMaster1.xml" Id="R63764ab5915545a2"/><Relationship Type="http://schemas.openxmlformats.org/officeDocument/2006/relationships/presProps" Target="/ppt/presProps.xml" Id="Rf7f1c6904d604453"/><Relationship Type="http://schemas.openxmlformats.org/officeDocument/2006/relationships/tableStyles" Target="/ppt/tableStyles.xml" Id="R4b954d5dcb8947b1"/><Relationship Type="http://schemas.openxmlformats.org/officeDocument/2006/relationships/slide" Target="/ppt/slides/slide1.xml" Id="R192c291aebfd4ad1"/><Relationship Type="http://schemas.openxmlformats.org/officeDocument/2006/relationships/slide" Target="/ppt/slides/slide2.xml" Id="R0625d84afb0140d6"/><Relationship Type="http://schemas.openxmlformats.org/officeDocument/2006/relationships/slide" Target="/ppt/slides/slide3.xml" Id="R1581a143d80c436a"/><Relationship Type="http://schemas.openxmlformats.org/officeDocument/2006/relationships/slide" Target="/ppt/slides/slide4.xml" Id="R76d80426e5ef47b5"/><Relationship Type="http://schemas.openxmlformats.org/officeDocument/2006/relationships/slide" Target="/ppt/slides/slide5.xml" Id="Ra5474ad31a2d4387"/><Relationship Type="http://schemas.openxmlformats.org/officeDocument/2006/relationships/slide" Target="/ppt/slides/slide6.xml" Id="Rc88fd9a643c0487c"/><Relationship Type="http://schemas.openxmlformats.org/officeDocument/2006/relationships/slide" Target="/ppt/slides/slide7.xml" Id="R7a180a6724ec4e1c"/><Relationship Type="http://schemas.openxmlformats.org/officeDocument/2006/relationships/slide" Target="/ppt/slides/slide8.xml" Id="Rd190d7cf8c094c1e"/><Relationship Type="http://schemas.openxmlformats.org/officeDocument/2006/relationships/slide" Target="/ppt/slides/slide9.xml" Id="R17947494a7c54804"/><Relationship Type="http://schemas.openxmlformats.org/officeDocument/2006/relationships/slide" Target="/ppt/slides/slide10.xml" Id="R259783538f5c41f9"/><Relationship Type="http://schemas.openxmlformats.org/officeDocument/2006/relationships/slide" Target="/ppt/slides/slide11.xml" Id="Rda3b14d710884cb6"/><Relationship Type="http://schemas.openxmlformats.org/officeDocument/2006/relationships/slide" Target="/ppt/slides/slide12.xml" Id="Rdb7d813b67d941e7"/><Relationship Type="http://schemas.openxmlformats.org/officeDocument/2006/relationships/slide" Target="/ppt/slides/slide13.xml" Id="R571926d87f2948fc"/><Relationship Type="http://schemas.openxmlformats.org/officeDocument/2006/relationships/slide" Target="/ppt/slides/slide14.xml" Id="R2ca21b7d97134a7a"/><Relationship Id="rIdNottusFont1" Type="http://schemas.openxmlformats.org/officeDocument/2006/relationships/font" Target="fonts/nottus-font-1.fntdata"/><Relationship Id="rIdNottusFont2" Type="http://schemas.openxmlformats.org/officeDocument/2006/relationships/font" Target="fonts/nottus-font-2.fntdata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e8204bab1a41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Nottus">
      <a:dk1>
        <a:srgbClr val="000000"/>
      </a:dk1>
      <a:lt1>
        <a:srgbClr val="FFFFFF"/>
      </a:lt1>
      <a:dk2>
        <a:srgbClr val="01122F"/>
      </a:dk2>
      <a:lt2>
        <a:srgbClr val="EDEDED"/>
      </a:lt2>
      <a:accent1>
        <a:srgbClr val="011EFF"/>
      </a:accent1>
      <a:accent2>
        <a:srgbClr val="01122F"/>
      </a:accent2>
      <a:accent3>
        <a:srgbClr val="5C77FF"/>
      </a:accent3>
      <a:accent4>
        <a:srgbClr val="161865"/>
      </a:accent4>
      <a:accent5>
        <a:srgbClr val="BFBFBF"/>
      </a:accent5>
      <a:accent6>
        <a:srgbClr val="EDEDED"/>
      </a:accent6>
      <a:hlink>
        <a:srgbClr val="011EFF"/>
      </a:hlink>
      <a:folHlink>
        <a:srgbClr val="011EFF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Nottus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95ffdba0334ad3" /><Relationship Type="http://schemas.openxmlformats.org/officeDocument/2006/relationships/notesMaster" Target="/ppt/notesMasters/notesMaster1.xml" Id="Rb7d22f09a92a4a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c859f69b8d4126" /><Relationship Type="http://schemas.openxmlformats.org/officeDocument/2006/relationships/notesMaster" Target="/ppt/notesMasters/notesMaster1.xml" Id="R5de4fa1cdcfc4d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29450a300bd4a4e" /><Relationship Type="http://schemas.openxmlformats.org/officeDocument/2006/relationships/notesMaster" Target="/ppt/notesMasters/notesMaster1.xml" Id="R4479502d20fe4ee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f53d1c06484620" /><Relationship Type="http://schemas.openxmlformats.org/officeDocument/2006/relationships/notesMaster" Target="/ppt/notesMasters/notesMaster1.xml" Id="R711b7eb9ac68400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7a60b5ec424746" /><Relationship Type="http://schemas.openxmlformats.org/officeDocument/2006/relationships/notesMaster" Target="/ppt/notesMasters/notesMaster1.xml" Id="Rcf2c1a99575143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760335046d4593" /><Relationship Type="http://schemas.openxmlformats.org/officeDocument/2006/relationships/notesMaster" Target="/ppt/notesMasters/notesMaster1.xml" Id="R652f871ed23f49b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4927e9e1d949c7" /><Relationship Type="http://schemas.openxmlformats.org/officeDocument/2006/relationships/notesMaster" Target="/ppt/notesMasters/notesMaster1.xml" Id="R4267b55144be48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071c7a46824886" /><Relationship Type="http://schemas.openxmlformats.org/officeDocument/2006/relationships/notesMaster" Target="/ppt/notesMasters/notesMaster1.xml" Id="R2dc2bca990814e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41064212084f81" /><Relationship Type="http://schemas.openxmlformats.org/officeDocument/2006/relationships/notesMaster" Target="/ppt/notesMasters/notesMaster1.xml" Id="R3aefd8e0a60f4d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411bac809b64363" /><Relationship Type="http://schemas.openxmlformats.org/officeDocument/2006/relationships/notesMaster" Target="/ppt/notesMasters/notesMaster1.xml" Id="R9cfe223e06c945a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35511039ae4160" /><Relationship Type="http://schemas.openxmlformats.org/officeDocument/2006/relationships/notesMaster" Target="/ppt/notesMasters/notesMaster1.xml" Id="R6a40856652a0494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9a1316f253e4cde" /><Relationship Type="http://schemas.openxmlformats.org/officeDocument/2006/relationships/notesMaster" Target="/ppt/notesMasters/notesMaster1.xml" Id="Rf4e65d83b4704da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59a0556b2c74daa" /><Relationship Type="http://schemas.openxmlformats.org/officeDocument/2006/relationships/notesMaster" Target="/ppt/notesMasters/notesMaster1.xml" Id="R3a35fa20b0074b2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dfc6d03fba94e92" /><Relationship Type="http://schemas.openxmlformats.org/officeDocument/2006/relationships/notesMaster" Target="/ppt/notesMasters/notesMaster1.xml" Id="R88182e8a1a8c4d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Criar uma mudança de percepção sobre o papel de um website.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Durante muito tempo, o site foi visto como uma vitrine: mostrava quem a empresa era e o que vendia. Hoje, ele pode fazer muito mais. Pode criar uma experiência, resolver uma necessidade e trabalhar para o negócio. É essa mudança que eu quero mostrar.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20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Apresentar a escala atual e a diversidade da Nottus.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Hoje, a Nottus já soma mais de 300 projetos de websites, em mais de 45 segmentos. Atendemos empresas no Brasil, nos Estados Unidos e no Reino Unido. Essa diversidade nos ensinou que empresas diferentes precisam de estruturas digitais diferentes. O ponto de partida é entender o negócio.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25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Conectar a evolução do website ao conceito de Site de Serviço.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A vitrine continua importante, mas ganhou novas possibilidades. Primeiro, a navegação pode se transformar em uma experiência. Depois, o próprio site pode entregar uma função útil: simular, calcular, organizar ou acompanhar alguma coisa. Na Nottus, chamamos essa camada de Site de Serviço. Vou mostrar alguns exemplos.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28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Mostrar o site realizando uma tarefa útil antes do contato comercial.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Na Ksalux, o visitante envia a foto do ambiente, escolhe o modo e a temperatura de cor e visualiza uma simulação com inteligência artificial. Isso pode virar o ponto de partida de um projeto de iluminação. O site ajuda a visualizar uma possibilidade e iniciar uma conversa mais concreta.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32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Mostrar como a calculadora ajuda a transformar interesse em uma conversa qualificada.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No projeto do Dione Alves, a calculadora recebe um valor inicial, os aportes mensais, a taxa e o período. O visitante vê a projeção do patrimônio em gráfico e pode falar com o especialista. A ferramenta ajuda a organizar a pergunta e tornar o contato mais concreto. A simulação é um ponto de partida para a análise.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34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Mostrar mais uma ferramenta útil dentro de um site de serviço.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Na AgPlus, o visitante informa o valor da conta de energia e escolhe o período para visualizar uma estimativa de economia. A ferramenta torna a proposta mais concreta antes do contato comercial. Aqui, estamos vendo o exemplo que aparece no simulador.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20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Mudar o ritmo e introduzir o Site Cinematográfico.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Mas nem todo site precisa começar pela função. Para algumas marcas, o primeiro desafio é criar uma percepção: provocar interesse, transmitir personalidade e fazer a pessoa querer continuar navegando. Nesses casos, a experiência vem primeiro. É o que chamamos de Site Cinematográfico.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18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Mostrar o site cinematográfico de Patrícia Bonfim em vídeo, em tela cheia.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Deixe o vídeo executar integralmente. A reprodução começa automaticamente ao entrar no slide. Se seu PowerPoint exigir interação, clique no vídeo. Não há texto da apresentação sobreposto ao vídeo. Avance manualmente quando terminar.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47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Mostrar o site cinematográfico de Ranken em vídeo, em tela cheia.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Deixe o vídeo executar integralmente. A reprodução começa automaticamente ao entrar no slide. Se seu PowerPoint exigir interação, clique no vídeo. Não há texto da apresentação sobreposto ao vídeo. Avance manualmente quando terminar.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29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Conectar o vídeo anterior à camada de serviço do Ranken.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O vídeo que acabamos de ver mostra a experiência cinematográfica do Ranken. Este print mostra a outra camada: o ranking atualizado, organizado por cidades, classes e jogadores. O site se integra ao aplicativo, mas quem está fora dele também consegue acompanhar. A experiência chama a atenção e o serviço dá um motivo para voltar.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30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Mostrar que estrutura, informação e SEO continuam necessários.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Existe ainda uma camada que continua indispensável: a institucional. É onde a empresa explica o que faz, organiza informações, publica conteúdo e constrói autoridade. Junto com o SEO, essa estrutura apoia a presença nas buscas. Ser lembrado e ser útil importam; ser encontrado também.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25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Sintetizar o diferencial como combinação de camadas.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Esses nomes não são três caixas fechadas. São três camadas que podem se sobrepor. A cinematográfica ajuda a encantar. A de serviço entrega algo para utilizar. A institucional organiza a informação e ajuda a encontrar a empresa. O produto digital nasce da combinação que faz sentido para cada negócio — com mais peso em uma camada ou em outra.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30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Fixar o princípio de criar a partir do negócio.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O nosso ponto de partida não é encaixar uma empresa em um template. É entender o negócio e construir a estrutura digital que faz sentido para ele. É nessa combinação de design, tecnologia, velocidade e suporte que a Nottus trabalha.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18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</a:t>
            </a:r>
          </a:p>
          <a:p xmlns:a="http://schemas.openxmlformats.org/drawingml/2006/main">
            <a:r>
              <a:t>Deixar claro quem os membros do BNI podem indicar.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IDEIA PRINCIPAL / FALA SUGERIDA</a:t>
            </a:r>
          </a:p>
          <a:p xmlns:a="http://schemas.openxmlformats.org/drawingml/2006/main">
            <a:r>
              <a:t>Minha indicação ideal é um negócio excelente que ainda parece comum na internet. Pode ser uma empresa que entrega muito valor, mas cujo site não mostra isso; ou que ainda poderia oferecer uma ferramenta útil ao cliente. Se você conhece uma empresa assim, me apresente. Eu sou Lucas Antonio, da Nottus.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TEMPO ESTIMADO</a:t>
            </a:r>
          </a:p>
          <a:p xmlns:a="http://schemas.openxmlformats.org/drawingml/2006/main">
            <a:r>
              <a:t>24 segundos.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FONTE</a:t>
            </a:r>
          </a:p>
          <a:p xmlns:a="http://schemas.openxmlformats.org/drawingml/2006/main">
            <a:r>
              <a:t>Briefing fornecido por Lucas Antonio. Identidade: docs/design-system.md, app/globals.css, app/fonts.ts e logos oficiais do projeto.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EDIÇÃO</a:t>
            </a:r>
          </a:p>
          <a:p xmlns:a="http://schemas.openxmlformats.org/drawingml/2006/main">
            <a:r>
              <a:t>Prints e vídeos são arquivos reais fornecidos por Lucas Antonio. As imagens e os vídeos ficam incorporados ao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eb9fdb6cf548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bf3cdbee244000" /><Relationship Type="http://schemas.openxmlformats.org/officeDocument/2006/relationships/slideLayout" Target="/ppt/slideLayouts/slideLayout1.xml" Id="Rdf9ba6ffd6d942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9ba6ffd6d942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Nottus">
      <a:dk1>
        <a:srgbClr val="000000"/>
      </a:dk1>
      <a:lt1>
        <a:srgbClr val="FFFFFF"/>
      </a:lt1>
      <a:dk2>
        <a:srgbClr val="01122F"/>
      </a:dk2>
      <a:lt2>
        <a:srgbClr val="EDEDED"/>
      </a:lt2>
      <a:accent1>
        <a:srgbClr val="011EFF"/>
      </a:accent1>
      <a:accent2>
        <a:srgbClr val="01122F"/>
      </a:accent2>
      <a:accent3>
        <a:srgbClr val="5C77FF"/>
      </a:accent3>
      <a:accent4>
        <a:srgbClr val="161865"/>
      </a:accent4>
      <a:accent5>
        <a:srgbClr val="BFBFBF"/>
      </a:accent5>
      <a:accent6>
        <a:srgbClr val="EDEDED"/>
      </a:accent6>
      <a:hlink>
        <a:srgbClr val="011EFF"/>
      </a:hlink>
      <a:folHlink>
        <a:srgbClr val="011EFF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Nottus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be456f0cbf4f20" /><Relationship Type="http://schemas.openxmlformats.org/officeDocument/2006/relationships/image" Target="/ppt/media/image.png" Id="R7aede53a00fd4143" /><Relationship Type="http://schemas.openxmlformats.org/officeDocument/2006/relationships/notesSlide" Target="/ppt/notesSlides/notesSlide1.xml" Id="R44fc170364b143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62c7ebe87a4f9b" /><Relationship Type="http://schemas.openxmlformats.org/officeDocument/2006/relationships/image" Target="/ppt/media/image2.png" Id="Ra3a2fc9e3b9a493f" /><Relationship Type="http://schemas.openxmlformats.org/officeDocument/2006/relationships/notesSlide" Target="/ppt/notesSlides/notesSlide2.xml" Id="R6790967400a6409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b5cc8019643af" /><Relationship Type="http://schemas.openxmlformats.org/officeDocument/2006/relationships/notesSlide" Target="/ppt/notesSlides/notesSlide3.xml" Id="R28fc3702f250496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54fa2e67924398" /><Relationship Type="http://schemas.openxmlformats.org/officeDocument/2006/relationships/image" Target="/ppt/media/image3.png" Id="R3db2abc180464e9a" /><Relationship Type="http://schemas.openxmlformats.org/officeDocument/2006/relationships/image" Target="/ppt/media/image4.png" Id="R8eff35f2df1343d2" /><Relationship Type="http://schemas.openxmlformats.org/officeDocument/2006/relationships/notesSlide" Target="/ppt/notesSlides/notesSlide4.xml" Id="Ra839b1ee937347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7e78c2ee524f33" /><Relationship Type="http://schemas.openxmlformats.org/officeDocument/2006/relationships/image" Target="/ppt/media/image5.png" Id="R894fb94ce94a4b9b" /><Relationship Type="http://schemas.openxmlformats.org/officeDocument/2006/relationships/notesSlide" Target="/ppt/notesSlides/notesSlide5.xml" Id="Ra6a0d7af9da948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61c59e05c4fce" /><Relationship Type="http://schemas.openxmlformats.org/officeDocument/2006/relationships/image" Target="/ppt/media/image6.png" Id="Rc2db7e4de3c54fa0" /><Relationship Type="http://schemas.openxmlformats.org/officeDocument/2006/relationships/image" Target="/ppt/media/image7.png" Id="R36c804569eba48ca" /><Relationship Type="http://schemas.openxmlformats.org/officeDocument/2006/relationships/notesSlide" Target="/ppt/notesSlides/notesSlide6.xml" Id="R4a86a743b9cc40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565a2c8ce24351" /><Relationship Type="http://schemas.openxmlformats.org/officeDocument/2006/relationships/notesSlide" Target="/ppt/notesSlides/notesSlide7.xml" Id="R839a635239b04ed1" 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e17fb899671445d"/><Relationship Type="http://schemas.openxmlformats.org/officeDocument/2006/relationships/image" Target="/ppt/media/image8.png" Id="R2cb1f5bc8a044ee2"/><Relationship Type="http://schemas.openxmlformats.org/officeDocument/2006/relationships/notesSlide" Target="/ppt/notesSlides/notesSlide8.xml" Id="R547d8a321cee46ae"/><Relationship Id="rIdNottusVideo" Type="http://schemas.openxmlformats.org/officeDocument/2006/relationships/video" Target="../media/nottus-patricia-bonfim.mp4"/><Relationship Id="rIdNottusMedia" Type="http://schemas.microsoft.com/office/2007/relationships/media" Target="../media/nottus-patricia-bonfim.mp4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9b6a7d21f474c1b"/><Relationship Type="http://schemas.openxmlformats.org/officeDocument/2006/relationships/image" Target="/ppt/media/image9.png" Id="R3636a8f786e94797"/><Relationship Type="http://schemas.openxmlformats.org/officeDocument/2006/relationships/notesSlide" Target="/ppt/notesSlides/notesSlide9.xml" Id="Rae5d99a97ca9455a"/><Relationship Id="rIdNottusVideo" Type="http://schemas.openxmlformats.org/officeDocument/2006/relationships/video" Target="../media/nottus-ranken.mp4"/><Relationship Id="rIdNottusMedia" Type="http://schemas.microsoft.com/office/2007/relationships/media" Target="../media/nottus-ranken.mp4"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85714e4d8f4831" /><Relationship Type="http://schemas.openxmlformats.org/officeDocument/2006/relationships/image" Target="/ppt/media/image10.png" Id="R4068ee8ce012435a" /><Relationship Type="http://schemas.openxmlformats.org/officeDocument/2006/relationships/notesSlide" Target="/ppt/notesSlides/notesSlide10.xml" Id="R2e6985e47f144d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f71d9cfebb43f4" /><Relationship Type="http://schemas.openxmlformats.org/officeDocument/2006/relationships/notesSlide" Target="/ppt/notesSlides/notesSlide11.xml" Id="R6e91af6f374e405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ba053a7d6447c7" /><Relationship Type="http://schemas.openxmlformats.org/officeDocument/2006/relationships/notesSlide" Target="/ppt/notesSlides/notesSlide12.xml" Id="R399e7f300e9946a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7a3841690247ac" /><Relationship Type="http://schemas.openxmlformats.org/officeDocument/2006/relationships/image" Target="/ppt/media/image11.png" Id="R1d41532d2d394504" /><Relationship Type="http://schemas.openxmlformats.org/officeDocument/2006/relationships/notesSlide" Target="/ppt/notesSlides/notesSlide13.xml" Id="R2745f8aebde8436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6e8a6a93bf4082" /><Relationship Type="http://schemas.openxmlformats.org/officeDocument/2006/relationships/image" Target="/ppt/media/image12.png" Id="Rf2c78d9f221b4232" /><Relationship Type="http://schemas.openxmlformats.org/officeDocument/2006/relationships/notesSlide" Target="/ppt/notesSlides/notesSlide14.xml" Id="R9874e9cbfd9849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o-1">
            <a:extLst xmlns:a="http://schemas.openxmlformats.org/drawingml/2006/main">
              <a:ext uri="{FF2B5EF4-FFF2-40B4-BE49-F238E27FC236}">
                <a16:creationId xmlns:a16="http://schemas.microsoft.com/office/drawing/2014/main" id="{665E4FF3-7D1F-4748-A259-3D41C573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389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ede53a00fd4143"/>
          <a:stretch xmlns:a="http://schemas.openxmlformats.org/drawingml/2006/main"/>
        </p:blipFill>
        <p:spPr>
          <a:xfrm xmlns:a="http://schemas.openxmlformats.org/drawingml/2006/main">
            <a:off x="609600" y="400050"/>
            <a:ext cx="1219200" cy="269556"/>
          </a:xfrm>
          <a:prstGeom xmlns:a="http://schemas.openxmlformats.org/drawingml/2006/main" prst="rect">
            <a:avLst/>
          </a:prstGeom>
        </p:spPr>
      </p:pic>
      <p:sp>
        <p:nvSpPr>
          <p:cNvPr id="3" name="Texto-2">
            <a:extLst xmlns:a="http://schemas.openxmlformats.org/drawingml/2006/main">
              <a:ext uri="{FF2B5EF4-FFF2-40B4-BE49-F238E27FC236}">
                <a16:creationId xmlns:a16="http://schemas.microsoft.com/office/drawing/2014/main" id="{7D02DA67-AB8A-43B0-8B76-3843BF634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0" spc="-297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6600" b="0" spc="-297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O site deixou de ser</a:t>
            </a:r>
          </a:p>
        </p:txBody>
      </p:sp>
      <p:sp>
        <p:nvSpPr>
          <p:cNvPr id="4" name="Texto-3">
            <a:extLst xmlns:a="http://schemas.openxmlformats.org/drawingml/2006/main">
              <a:ext uri="{FF2B5EF4-FFF2-40B4-BE49-F238E27FC236}">
                <a16:creationId xmlns:a16="http://schemas.microsoft.com/office/drawing/2014/main" id="{F2A84011-28BC-4511-9F8E-E95EFB9F6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33813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500" b="0" spc="-338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7500" b="0" spc="-338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só uma</a:t>
            </a:r>
          </a:p>
        </p:txBody>
      </p:sp>
      <p:sp>
        <p:nvSpPr>
          <p:cNvPr id="5" name="Texto-4">
            <a:extLst xmlns:a="http://schemas.openxmlformats.org/drawingml/2006/main">
              <a:ext uri="{FF2B5EF4-FFF2-40B4-BE49-F238E27FC236}">
                <a16:creationId xmlns:a16="http://schemas.microsoft.com/office/drawing/2014/main" id="{F2F70255-E69B-4C60-901B-A8D06DBBB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2695575"/>
            <a:ext cx="71437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450" b="0" spc="-425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9450" b="0" spc="-425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rPr>
              <a:t>vitrine.</a:t>
            </a:r>
          </a:p>
        </p:txBody>
      </p:sp>
      <p:sp>
        <p:nvSpPr>
          <p:cNvPr id="6" name="Forma-5">
            <a:extLst xmlns:a="http://schemas.openxmlformats.org/drawingml/2006/main">
              <a:ext uri="{FF2B5EF4-FFF2-40B4-BE49-F238E27FC236}">
                <a16:creationId xmlns:a16="http://schemas.microsoft.com/office/drawing/2014/main" id="{CD616D9E-2AD6-4216-87B1-F79069B3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4057650"/>
            <a:ext cx="370522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11EFF"/>
          </a:solidFill>
          <a:ln xmlns:a="http://schemas.openxmlformats.org/drawingml/2006/main" w="0">
            <a:noFill/>
          </a:ln>
        </p:spPr>
      </p:sp>
      <p:sp>
        <p:nvSpPr>
          <p:cNvPr id="7" name="Texto-6">
            <a:extLst xmlns:a="http://schemas.openxmlformats.org/drawingml/2006/main">
              <a:ext uri="{FF2B5EF4-FFF2-40B4-BE49-F238E27FC236}">
                <a16:creationId xmlns:a16="http://schemas.microsoft.com/office/drawing/2014/main" id="{1528484C-E6F0-43D8-87E9-E53B2B8C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8635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2100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Hoje ele pode trabalhar para o negócio.</a:t>
            </a:r>
          </a:p>
        </p:txBody>
      </p:sp>
    </p:spTree>
    <p:extLst>
      <p:ext uri="{BB962C8B-B14F-4D97-AF65-F5344CB8AC3E}">
        <p14:creationId xmlns:p14="http://schemas.microsoft.com/office/powerpoint/2010/main" val="1273939514"/>
      </p:ext>
    </p:extLst>
  </p:cSld>
  <p:transition spd="fast" advClick="1">
    <p:fade/>
  </p:transition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DED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o-7">
            <a:extLst xmlns:a="http://schemas.openxmlformats.org/drawingml/2006/main">
              <a:ext uri="{FF2B5EF4-FFF2-40B4-BE49-F238E27FC236}">
                <a16:creationId xmlns:a16="http://schemas.microsoft.com/office/drawing/2014/main" id="{4E30BA81-CC15-48F6-A9D8-5A79F0D71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389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050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2" name="Texto-8">
            <a:extLst xmlns:a="http://schemas.openxmlformats.org/drawingml/2006/main">
              <a:ext uri="{FF2B5EF4-FFF2-40B4-BE49-F238E27FC236}">
                <a16:creationId xmlns:a16="http://schemas.microsoft.com/office/drawing/2014/main" id="{9B379413-55CB-4AFD-8509-8B86F0ED1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Nottus hoje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a2fc9e3b9a493f"/>
          <a:stretch xmlns:a="http://schemas.openxmlformats.org/drawingml/2006/main"/>
        </p:blipFill>
        <p:spPr>
          <a:xfrm xmlns:a="http://schemas.openxmlformats.org/drawingml/2006/main">
            <a:off x="10287000" y="419100"/>
            <a:ext cx="1219200" cy="269556"/>
          </a:xfrm>
          <a:prstGeom xmlns:a="http://schemas.openxmlformats.org/drawingml/2006/main" prst="rect">
            <a:avLst/>
          </a:prstGeom>
        </p:spPr>
      </p:pic>
      <p:sp>
        <p:nvSpPr>
          <p:cNvPr id="4" name="Texto-9">
            <a:extLst xmlns:a="http://schemas.openxmlformats.org/drawingml/2006/main">
              <a:ext uri="{FF2B5EF4-FFF2-40B4-BE49-F238E27FC236}">
                <a16:creationId xmlns:a16="http://schemas.microsoft.com/office/drawing/2014/main" id="{49AE9203-DCC8-48C1-B36A-E456F2E4C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924050"/>
            <a:ext cx="72009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375" b="0" spc="-692" lang="pt-BR">
                <a:solidFill>
                  <a:srgbClr val="011E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15375" b="0" spc="-692" lang="pt-BR">
                <a:solidFill>
                  <a:srgbClr val="011EFF"/>
                </a:solidFill>
                <a:latin typeface="Inter Display Medium"/>
                <a:ea typeface="Inter Display Medium"/>
                <a:cs typeface="Inter Display Medium"/>
              </a:rPr>
              <a:t>300+</a:t>
            </a:r>
          </a:p>
        </p:txBody>
      </p:sp>
      <p:sp>
        <p:nvSpPr>
          <p:cNvPr id="5" name="Texto-10">
            <a:extLst xmlns:a="http://schemas.openxmlformats.org/drawingml/2006/main">
              <a:ext uri="{FF2B5EF4-FFF2-40B4-BE49-F238E27FC236}">
                <a16:creationId xmlns:a16="http://schemas.microsoft.com/office/drawing/2014/main" id="{F4F6476A-D789-444F-8998-5ABDBA65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410075"/>
            <a:ext cx="704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2400" b="0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projetos de websites</a:t>
            </a:r>
          </a:p>
        </p:txBody>
      </p:sp>
      <p:sp>
        <p:nvSpPr>
          <p:cNvPr id="6" name="Forma-11">
            <a:extLst xmlns:a="http://schemas.openxmlformats.org/drawingml/2006/main">
              <a:ext uri="{FF2B5EF4-FFF2-40B4-BE49-F238E27FC236}">
                <a16:creationId xmlns:a16="http://schemas.microsoft.com/office/drawing/2014/main" id="{10F5CF33-8C0B-4DBF-AA5A-F3B3DF0A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409700"/>
            <a:ext cx="9525" cy="443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0D8"/>
          </a:solidFill>
          <a:ln xmlns:a="http://schemas.openxmlformats.org/drawingml/2006/main" w="0">
            <a:noFill/>
          </a:ln>
        </p:spPr>
      </p:sp>
      <p:sp>
        <p:nvSpPr>
          <p:cNvPr id="7" name="Texto-12">
            <a:extLst xmlns:a="http://schemas.openxmlformats.org/drawingml/2006/main">
              <a:ext uri="{FF2B5EF4-FFF2-40B4-BE49-F238E27FC236}">
                <a16:creationId xmlns:a16="http://schemas.microsoft.com/office/drawing/2014/main" id="{45DDE362-AA56-4035-A5E9-64F5910AD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1266825"/>
            <a:ext cx="2924175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0" b="0" spc="-371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8250" b="0" spc="-371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45+</a:t>
            </a:r>
          </a:p>
        </p:txBody>
      </p:sp>
      <p:sp>
        <p:nvSpPr>
          <p:cNvPr id="8" name="Texto-13">
            <a:extLst xmlns:a="http://schemas.openxmlformats.org/drawingml/2006/main">
              <a:ext uri="{FF2B5EF4-FFF2-40B4-BE49-F238E27FC236}">
                <a16:creationId xmlns:a16="http://schemas.microsoft.com/office/drawing/2014/main" id="{8F4B4C17-5B93-491E-A148-C406FD3B6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2524125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725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segmentos atendidos</a:t>
            </a:r>
          </a:p>
        </p:txBody>
      </p:sp>
      <p:sp>
        <p:nvSpPr>
          <p:cNvPr id="9" name="Forma-14">
            <a:extLst xmlns:a="http://schemas.openxmlformats.org/drawingml/2006/main">
              <a:ext uri="{FF2B5EF4-FFF2-40B4-BE49-F238E27FC236}">
                <a16:creationId xmlns:a16="http://schemas.microsoft.com/office/drawing/2014/main" id="{3DA2405F-5312-49FA-9E8A-8181B9C5C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190875"/>
            <a:ext cx="28670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0D8"/>
          </a:solidFill>
          <a:ln xmlns:a="http://schemas.openxmlformats.org/drawingml/2006/main" w="0">
            <a:noFill/>
          </a:ln>
        </p:spPr>
      </p:sp>
      <p:sp>
        <p:nvSpPr>
          <p:cNvPr id="10" name="Texto-15">
            <a:extLst xmlns:a="http://schemas.openxmlformats.org/drawingml/2006/main">
              <a:ext uri="{FF2B5EF4-FFF2-40B4-BE49-F238E27FC236}">
                <a16:creationId xmlns:a16="http://schemas.microsoft.com/office/drawing/2014/main" id="{FD4CF51D-BAA1-4EA0-B945-51A50849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3571875"/>
            <a:ext cx="1238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100" b="0" spc="-364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8100" b="0" spc="-364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3</a:t>
            </a:r>
          </a:p>
        </p:txBody>
      </p:sp>
      <p:sp>
        <p:nvSpPr>
          <p:cNvPr id="11" name="Texto-16">
            <a:extLst xmlns:a="http://schemas.openxmlformats.org/drawingml/2006/main">
              <a:ext uri="{FF2B5EF4-FFF2-40B4-BE49-F238E27FC236}">
                <a16:creationId xmlns:a16="http://schemas.microsoft.com/office/drawing/2014/main" id="{6C700B0D-E2F7-4205-A193-60F75812A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4105275"/>
            <a:ext cx="171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1950" b="0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países</a:t>
            </a:r>
          </a:p>
        </p:txBody>
      </p:sp>
      <p:sp>
        <p:nvSpPr>
          <p:cNvPr id="12" name="Texto-17">
            <a:extLst xmlns:a="http://schemas.openxmlformats.org/drawingml/2006/main">
              <a:ext uri="{FF2B5EF4-FFF2-40B4-BE49-F238E27FC236}">
                <a16:creationId xmlns:a16="http://schemas.microsoft.com/office/drawing/2014/main" id="{A60427BD-A2EE-45E5-9825-C06BEA77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5105400"/>
            <a:ext cx="295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575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Brasil  /  Estados Unidos</a:t>
            </a:r>
          </a:p>
          <a:p xmlns:a="http://schemas.openxmlformats.org/drawingml/2006/main">
            <a:pPr algn="l">
              <a:defRPr sz="1575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575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Reino Unido</a:t>
            </a:r>
          </a:p>
        </p:txBody>
      </p:sp>
    </p:spTree>
    <p:extLst>
      <p:ext uri="{BB962C8B-B14F-4D97-AF65-F5344CB8AC3E}">
        <p14:creationId xmlns:p14="http://schemas.microsoft.com/office/powerpoint/2010/main" val="335596046"/>
      </p:ext>
    </p:extLst>
  </p:cSld>
  <p:transition spd="fast" advClick="1">
    <p:fade/>
  </p:transition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112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o-18">
            <a:extLst xmlns:a="http://schemas.openxmlformats.org/drawingml/2006/main">
              <a:ext uri="{FF2B5EF4-FFF2-40B4-BE49-F238E27FC236}">
                <a16:creationId xmlns:a16="http://schemas.microsoft.com/office/drawing/2014/main" id="{D8280C0C-B21D-45DB-8FFB-E23C4752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389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2" name="Texto-19">
            <a:extLst xmlns:a="http://schemas.openxmlformats.org/drawingml/2006/main">
              <a:ext uri="{FF2B5EF4-FFF2-40B4-BE49-F238E27FC236}">
                <a16:creationId xmlns:a16="http://schemas.microsoft.com/office/drawing/2014/main" id="{22FA61BC-C692-403F-88BE-9F3CE7469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A evolução</a:t>
            </a:r>
          </a:p>
        </p:txBody>
      </p:sp>
      <p:sp>
        <p:nvSpPr>
          <p:cNvPr id="3" name="Texto-20">
            <a:extLst xmlns:a="http://schemas.openxmlformats.org/drawingml/2006/main">
              <a:ext uri="{FF2B5EF4-FFF2-40B4-BE49-F238E27FC236}">
                <a16:creationId xmlns:a16="http://schemas.microsoft.com/office/drawing/2014/main" id="{252B9F88-F608-4C05-BB41-0FE028804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0" spc="-144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800" b="0" spc="-144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De página estática</a:t>
            </a:r>
          </a:p>
        </p:txBody>
      </p:sp>
      <p:sp>
        <p:nvSpPr>
          <p:cNvPr id="4" name="Texto-21">
            <a:extLst xmlns:a="http://schemas.openxmlformats.org/drawingml/2006/main">
              <a:ext uri="{FF2B5EF4-FFF2-40B4-BE49-F238E27FC236}">
                <a16:creationId xmlns:a16="http://schemas.microsoft.com/office/drawing/2014/main" id="{DB9E86CB-75A6-4693-BFE0-4362632F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0225"/>
            <a:ext cx="109728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0" spc="-144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800" b="0" spc="-144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para ativo do negócio.</a:t>
            </a:r>
          </a:p>
        </p:txBody>
      </p:sp>
      <p:sp>
        <p:nvSpPr>
          <p:cNvPr id="5" name="Texto-22">
            <a:extLst xmlns:a="http://schemas.openxmlformats.org/drawingml/2006/main">
              <a:ext uri="{FF2B5EF4-FFF2-40B4-BE49-F238E27FC236}">
                <a16:creationId xmlns:a16="http://schemas.microsoft.com/office/drawing/2014/main" id="{9F0D535D-113B-4BAF-96B8-4AEC0651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81375"/>
            <a:ext cx="28765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75" b="0" spc="-110" lang="pt-BR">
                <a:solidFill>
                  <a:srgbClr val="BFBFB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675" b="0" spc="-110" lang="pt-BR">
                <a:solidFill>
                  <a:srgbClr val="BFBFBF"/>
                </a:solidFill>
                <a:latin typeface="Inter Display Medium"/>
                <a:ea typeface="Inter Display Medium"/>
                <a:cs typeface="Inter Display Medium"/>
              </a:rPr>
              <a:t>Vitrine</a:t>
            </a:r>
          </a:p>
        </p:txBody>
      </p:sp>
      <p:sp>
        <p:nvSpPr>
          <p:cNvPr id="6" name="Texto-23">
            <a:extLst xmlns:a="http://schemas.openxmlformats.org/drawingml/2006/main">
              <a:ext uri="{FF2B5EF4-FFF2-40B4-BE49-F238E27FC236}">
                <a16:creationId xmlns:a16="http://schemas.microsoft.com/office/drawing/2014/main" id="{8BDC79C1-60FE-4FE9-9E33-E53E64FD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448050"/>
            <a:ext cx="647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spc="-94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150" b="0" spc="-94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rPr>
              <a:t>→</a:t>
            </a:r>
          </a:p>
        </p:txBody>
      </p:sp>
      <p:sp>
        <p:nvSpPr>
          <p:cNvPr id="7" name="Texto-24">
            <a:extLst xmlns:a="http://schemas.openxmlformats.org/drawingml/2006/main">
              <a:ext uri="{FF2B5EF4-FFF2-40B4-BE49-F238E27FC236}">
                <a16:creationId xmlns:a16="http://schemas.microsoft.com/office/drawing/2014/main" id="{5A629040-D35E-4E5D-880B-CCDC29759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3324225"/>
            <a:ext cx="391477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0" spc="-119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975" b="0" spc="-119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Experiência</a:t>
            </a:r>
          </a:p>
        </p:txBody>
      </p:sp>
      <p:sp>
        <p:nvSpPr>
          <p:cNvPr id="8" name="Texto-25">
            <a:extLst xmlns:a="http://schemas.openxmlformats.org/drawingml/2006/main">
              <a:ext uri="{FF2B5EF4-FFF2-40B4-BE49-F238E27FC236}">
                <a16:creationId xmlns:a16="http://schemas.microsoft.com/office/drawing/2014/main" id="{DDD8249B-C3D5-4981-9C00-83A85DCA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448050"/>
            <a:ext cx="61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0" spc="-94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150" b="0" spc="-94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rPr>
              <a:t>→</a:t>
            </a:r>
          </a:p>
        </p:txBody>
      </p:sp>
      <p:sp>
        <p:nvSpPr>
          <p:cNvPr id="9" name="Texto-26">
            <a:extLst xmlns:a="http://schemas.openxmlformats.org/drawingml/2006/main">
              <a:ext uri="{FF2B5EF4-FFF2-40B4-BE49-F238E27FC236}">
                <a16:creationId xmlns:a16="http://schemas.microsoft.com/office/drawing/2014/main" id="{41291730-49D6-445B-853F-999B09BB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209925"/>
            <a:ext cx="2905125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0" spc="-148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950" b="0" spc="-148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Serviço</a:t>
            </a:r>
          </a:p>
        </p:txBody>
      </p:sp>
      <p:sp>
        <p:nvSpPr>
          <p:cNvPr id="10" name="Forma-27">
            <a:extLst xmlns:a="http://schemas.openxmlformats.org/drawingml/2006/main">
              <a:ext uri="{FF2B5EF4-FFF2-40B4-BE49-F238E27FC236}">
                <a16:creationId xmlns:a16="http://schemas.microsoft.com/office/drawing/2014/main" id="{DA70A87C-5D86-4634-909B-4877194D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91025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4158"/>
          </a:solidFill>
          <a:ln xmlns:a="http://schemas.openxmlformats.org/drawingml/2006/main" w="0">
            <a:noFill/>
          </a:ln>
        </p:spPr>
      </p:sp>
      <p:sp>
        <p:nvSpPr>
          <p:cNvPr id="11" name="Texto-28">
            <a:extLst xmlns:a="http://schemas.openxmlformats.org/drawingml/2006/main">
              <a:ext uri="{FF2B5EF4-FFF2-40B4-BE49-F238E27FC236}">
                <a16:creationId xmlns:a16="http://schemas.microsoft.com/office/drawing/2014/main" id="{4E77A8B1-6509-46F9-A176-891EDEDE7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43475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Na Nottus, chamamos essa nova camada de</a:t>
            </a:r>
          </a:p>
        </p:txBody>
      </p:sp>
      <p:sp>
        <p:nvSpPr>
          <p:cNvPr id="12" name="Texto-29">
            <a:extLst xmlns:a="http://schemas.openxmlformats.org/drawingml/2006/main">
              <a:ext uri="{FF2B5EF4-FFF2-40B4-BE49-F238E27FC236}">
                <a16:creationId xmlns:a16="http://schemas.microsoft.com/office/drawing/2014/main" id="{BD2326A4-3D3A-42D5-A356-62F602C9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6489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0" spc="-115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825" b="0" spc="-115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rPr>
              <a:t>SITE DE SERVIÇO</a:t>
            </a:r>
          </a:p>
        </p:txBody>
      </p:sp>
    </p:spTree>
    <p:extLst>
      <p:ext uri="{BB962C8B-B14F-4D97-AF65-F5344CB8AC3E}">
        <p14:creationId xmlns:p14="http://schemas.microsoft.com/office/powerpoint/2010/main" val="1037889987"/>
      </p:ext>
    </p:extLst>
  </p:cSld>
  <p:transition spd="fast" advClick="1">
    <p:fade/>
  </p:transition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A0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exto-30">
            <a:extLst xmlns:a="http://schemas.openxmlformats.org/drawingml/2006/main">
              <a:ext uri="{FF2B5EF4-FFF2-40B4-BE49-F238E27FC236}">
                <a16:creationId xmlns:a16="http://schemas.microsoft.com/office/drawing/2014/main" id="{E9629B2E-09A9-4C3E-9AAB-26067309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3143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SITE DE SERVIÇO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2abc180464e9a"/>
          <a:stretch xmlns:a="http://schemas.openxmlformats.org/drawingml/2006/main"/>
        </p:blipFill>
        <p:spPr>
          <a:xfrm xmlns:a="http://schemas.openxmlformats.org/drawingml/2006/main">
            <a:off x="661005" y="2295525"/>
            <a:ext cx="2716590" cy="1171575"/>
          </a:xfrm>
          <a:prstGeom xmlns:a="http://schemas.openxmlformats.org/drawingml/2006/main" prst="rect">
            <a:avLst/>
          </a:prstGeom>
        </p:spPr>
      </p:pic>
      <p:sp>
        <p:nvSpPr>
          <p:cNvPr id="3" name="Texto-31">
            <a:extLst xmlns:a="http://schemas.openxmlformats.org/drawingml/2006/main">
              <a:ext uri="{FF2B5EF4-FFF2-40B4-BE49-F238E27FC236}">
                <a16:creationId xmlns:a16="http://schemas.microsoft.com/office/drawing/2014/main" id="{AF70FC02-DB8C-4711-A0B1-3D20E2917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3238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lang="pt-BR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175" b="0" lang="pt-BR">
                <a:solidFill>
                  <a:srgbClr val="FFFFFF"/>
                </a:solidFill>
                <a:latin typeface="Inter"/>
                <a:ea typeface="Inter"/>
                <a:cs typeface="Inter"/>
              </a:rPr>
              <a:t>Simulador de</a:t>
            </a:r>
          </a:p>
          <a:p xmlns:a="http://schemas.openxmlformats.org/drawingml/2006/main">
            <a:pPr algn="l">
              <a:defRPr sz="2175" b="0" lang="pt-BR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175" b="0" lang="pt-BR">
                <a:solidFill>
                  <a:srgbClr val="FFFFFF"/>
                </a:solidFill>
                <a:latin typeface="Inter"/>
                <a:ea typeface="Inter"/>
                <a:cs typeface="Inter"/>
              </a:rPr>
              <a:t>iluminação com IA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ff35f2df1343d2"/>
          <a:stretch xmlns:a="http://schemas.openxmlformats.org/drawingml/2006/main"/>
        </p:blipFill>
        <p:spPr>
          <a:xfrm xmlns:a="http://schemas.openxmlformats.org/drawingml/2006/main">
            <a:off x="3905250" y="1054527"/>
            <a:ext cx="8286750" cy="474894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494223"/>
      </p:ext>
    </p:extLst>
  </p:cSld>
  <p:transition spd="fast" advClick="1">
    <p:fade/>
  </p:transition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90C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4fb94ce94a4b9b"/>
          <a:stretch xmlns:a="http://schemas.openxmlformats.org/drawingml/2006/main"/>
        </p:blipFill>
        <p:spPr>
          <a:xfrm xmlns:a="http://schemas.openxmlformats.org/drawingml/2006/main">
            <a:off x="718799" y="0"/>
            <a:ext cx="10754403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142075"/>
      </p:ext>
    </p:extLst>
  </p:cSld>
  <p:transition spd="fast" advClick="1">
    <p:fade/>
  </p:transition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3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exto-32">
            <a:extLst xmlns:a="http://schemas.openxmlformats.org/drawingml/2006/main">
              <a:ext uri="{FF2B5EF4-FFF2-40B4-BE49-F238E27FC236}">
                <a16:creationId xmlns:a16="http://schemas.microsoft.com/office/drawing/2014/main" id="{51EC5465-8799-4718-9A07-11C6B6F4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4095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SITE DE SERVIÇO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db7e4de3c54fa0"/>
          <a:stretch xmlns:a="http://schemas.openxmlformats.org/drawingml/2006/main"/>
        </p:blipFill>
        <p:spPr>
          <a:xfrm xmlns:a="http://schemas.openxmlformats.org/drawingml/2006/main">
            <a:off x="609600" y="2125638"/>
            <a:ext cx="3429000" cy="1225600"/>
          </a:xfrm>
          <a:prstGeom xmlns:a="http://schemas.openxmlformats.org/drawingml/2006/main" prst="rect">
            <a:avLst/>
          </a:prstGeom>
        </p:spPr>
      </p:pic>
      <p:sp>
        <p:nvSpPr>
          <p:cNvPr id="3" name="Texto-33">
            <a:extLst xmlns:a="http://schemas.openxmlformats.org/drawingml/2006/main">
              <a:ext uri="{FF2B5EF4-FFF2-40B4-BE49-F238E27FC236}">
                <a16:creationId xmlns:a16="http://schemas.microsoft.com/office/drawing/2014/main" id="{F2551A6D-624E-4F6D-969F-A26571A1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4238625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 lang="pt-BR">
                <a:solidFill>
                  <a:srgbClr val="01122F"/>
                </a:solidFill>
                <a:latin typeface="Inter"/>
                <a:ea typeface="Inter"/>
                <a:cs typeface="Inter"/>
              </a:defRPr>
            </a:pPr>
            <a:r>
              <a:rPr sz="2325" b="0" lang="pt-BR">
                <a:solidFill>
                  <a:srgbClr val="01122F"/>
                </a:solidFill>
                <a:latin typeface="Inter"/>
                <a:ea typeface="Inter"/>
                <a:cs typeface="Inter"/>
              </a:rPr>
              <a:t>Simulador de economia</a:t>
            </a:r>
          </a:p>
          <a:p xmlns:a="http://schemas.openxmlformats.org/drawingml/2006/main">
            <a:pPr algn="l">
              <a:defRPr sz="2325" b="0" lang="pt-BR">
                <a:solidFill>
                  <a:srgbClr val="01122F"/>
                </a:solidFill>
                <a:latin typeface="Inter"/>
                <a:ea typeface="Inter"/>
                <a:cs typeface="Inter"/>
              </a:defRPr>
            </a:pPr>
            <a:r>
              <a:rPr sz="2325" b="0" lang="pt-BR">
                <a:solidFill>
                  <a:srgbClr val="01122F"/>
                </a:solidFill>
                <a:latin typeface="Inter"/>
                <a:ea typeface="Inter"/>
                <a:cs typeface="Inter"/>
              </a:rPr>
              <a:t>na conta de energia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c804569eba48ca"/>
          <a:stretch xmlns:a="http://schemas.openxmlformats.org/drawingml/2006/main"/>
        </p:blipFill>
        <p:spPr>
          <a:xfrm xmlns:a="http://schemas.openxmlformats.org/drawingml/2006/main">
            <a:off x="5180135" y="0"/>
            <a:ext cx="6975231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06635"/>
      </p:ext>
    </p:extLst>
  </p:cSld>
  <p:transition spd="fast" advClick="1">
    <p:fade/>
  </p:transition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o-34">
            <a:extLst xmlns:a="http://schemas.openxmlformats.org/drawingml/2006/main">
              <a:ext uri="{FF2B5EF4-FFF2-40B4-BE49-F238E27FC236}">
                <a16:creationId xmlns:a16="http://schemas.microsoft.com/office/drawing/2014/main" id="{9BC2625E-AC06-4C83-B715-F71C0D2AF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389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  <p:sp>
        <p:nvSpPr>
          <p:cNvPr id="2" name="Texto-35">
            <a:extLst xmlns:a="http://schemas.openxmlformats.org/drawingml/2006/main">
              <a:ext uri="{FF2B5EF4-FFF2-40B4-BE49-F238E27FC236}">
                <a16:creationId xmlns:a16="http://schemas.microsoft.com/office/drawing/2014/main" id="{EFF73B16-7642-4670-BBDD-651387115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Uma outra porta de entrada</a:t>
            </a:r>
          </a:p>
        </p:txBody>
      </p:sp>
      <p:sp>
        <p:nvSpPr>
          <p:cNvPr id="3" name="Texto-36">
            <a:extLst xmlns:a="http://schemas.openxmlformats.org/drawingml/2006/main">
              <a:ext uri="{FF2B5EF4-FFF2-40B4-BE49-F238E27FC236}">
                <a16:creationId xmlns:a16="http://schemas.microsoft.com/office/drawing/2014/main" id="{E3607493-D650-4FA6-9812-8E34174A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6680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 spc="-117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900" b="0" spc="-117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Mas nem todo site</a:t>
            </a:r>
          </a:p>
        </p:txBody>
      </p:sp>
      <p:sp>
        <p:nvSpPr>
          <p:cNvPr id="4" name="Texto-37">
            <a:extLst xmlns:a="http://schemas.openxmlformats.org/drawingml/2006/main">
              <a:ext uri="{FF2B5EF4-FFF2-40B4-BE49-F238E27FC236}">
                <a16:creationId xmlns:a16="http://schemas.microsoft.com/office/drawing/2014/main" id="{8D19398B-4A20-4404-B408-251C30AAD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109728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0" spc="-117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900" b="0" spc="-117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precisa começar pela função.</a:t>
            </a:r>
          </a:p>
        </p:txBody>
      </p:sp>
      <p:sp>
        <p:nvSpPr>
          <p:cNvPr id="5" name="Texto-38">
            <a:extLst xmlns:a="http://schemas.openxmlformats.org/drawingml/2006/main">
              <a:ext uri="{FF2B5EF4-FFF2-40B4-BE49-F238E27FC236}">
                <a16:creationId xmlns:a16="http://schemas.microsoft.com/office/drawing/2014/main" id="{07FFBD7F-B88E-4821-A69A-8705E199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9728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2175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Alguns precisam começar pela experiência.</a:t>
            </a:r>
          </a:p>
        </p:txBody>
      </p:sp>
      <p:sp>
        <p:nvSpPr>
          <p:cNvPr id="6" name="Texto-39">
            <a:extLst xmlns:a="http://schemas.openxmlformats.org/drawingml/2006/main">
              <a:ext uri="{FF2B5EF4-FFF2-40B4-BE49-F238E27FC236}">
                <a16:creationId xmlns:a16="http://schemas.microsoft.com/office/drawing/2014/main" id="{625F5739-B9D1-4334-A0EC-D39AD777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66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75" b="0" spc="-173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5775" b="0" spc="-173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SITE</a:t>
            </a:r>
          </a:p>
        </p:txBody>
      </p:sp>
      <p:sp>
        <p:nvSpPr>
          <p:cNvPr id="7" name="Texto-40">
            <a:extLst xmlns:a="http://schemas.openxmlformats.org/drawingml/2006/main">
              <a:ext uri="{FF2B5EF4-FFF2-40B4-BE49-F238E27FC236}">
                <a16:creationId xmlns:a16="http://schemas.microsoft.com/office/drawing/2014/main" id="{B73C308F-9F5D-4FF3-A07C-95FEFECB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52950"/>
            <a:ext cx="110490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125" b="0" spc="-321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7125" b="0" spc="-321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rPr>
              <a:t>CINEMATOGRÁFICO</a:t>
            </a:r>
          </a:p>
        </p:txBody>
      </p:sp>
    </p:spTree>
    <p:extLst>
      <p:ext uri="{BB962C8B-B14F-4D97-AF65-F5344CB8AC3E}">
        <p14:creationId xmlns:p14="http://schemas.microsoft.com/office/powerpoint/2010/main" val="1876056822"/>
      </p:ext>
    </p:extLst>
  </p:cSld>
  <p:transition spd="fast" advClick="1">
    <p:fade/>
  </p:transition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Video patricia-bonfim" descr="Vídeo incorporado de patricia-bonfim, reprodução automática, tela cheia, sem texto sobreposto."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0:videoFile xmlns:ns0="http://schemas.openxmlformats.org/drawingml/2006/main" xmlns:ns1="http://schemas.openxmlformats.org/officeDocument/2006/relationships" ns1:link="rIdNottusVideo"/>
            <p:extLst>
              <p:ext uri="{DAA4B4D4-6D71-4841-9C94-3DE7FCFB9230}">
                <ns2:media xmlns:ns2="http://schemas.microsoft.com/office/powerpoint/2010/main" xmlns:ns3="http://schemas.openxmlformats.org/officeDocument/2006/relationships" ns3:embed="rIdNottus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2cb1f5bc8a044ee2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20175"/>
      </p:ext>
    </p:extLst>
  </p:cSld>
  <p:transition spd="fast" advClick="1">
    <p:fade/>
  </p:transition>
  <p:timing>
    <p:tnLst>
      <p:par>
        <p:cTn id="1" dur="indefinite" restart="never" nodeType="tmRoot">
          <p:childTnLst>
            <p:video fullScrn="0">
              <p:cMediaNode vol="0" numSld="1" showWhenStopped="1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Video ranken" descr="Vídeo incorporado de ranken, reprodução automática, tela cheia, sem texto sobreposto."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0:videoFile xmlns:ns0="http://schemas.openxmlformats.org/drawingml/2006/main" xmlns:ns1="http://schemas.openxmlformats.org/officeDocument/2006/relationships" ns1:link="rIdNottusVideo"/>
            <p:extLst>
              <p:ext uri="{DAA4B4D4-6D71-4841-9C94-3DE7FCFB9230}">
                <ns2:media xmlns:ns2="http://schemas.microsoft.com/office/powerpoint/2010/main" xmlns:ns3="http://schemas.openxmlformats.org/officeDocument/2006/relationships" ns3:embed="rIdNottusMedia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3636a8f786e94797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36455"/>
      </p:ext>
    </p:extLst>
  </p:cSld>
  <p:transition spd="fast" advClick="1">
    <p:fade/>
  </p:transition>
  <p:timing>
    <p:tnLst>
      <p:par>
        <p:cTn id="1" dur="indefinite" restart="never" nodeType="tmRoot">
          <p:childTnLst>
            <p:video fullScrn="0">
              <p:cMediaNode vol="0" numSld="1" showWhenStopped="1">
                <p:cTn id="2" fill="hold" display="0">
                  <p:stCondLst>
                    <p:cond delay="0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68ee8ce012435a"/>
          <a:stretch xmlns:a="http://schemas.openxmlformats.org/drawingml/2006/main"/>
        </p:blipFill>
        <p:spPr>
          <a:xfrm xmlns:a="http://schemas.openxmlformats.org/drawingml/2006/main">
            <a:off x="932" y="0"/>
            <a:ext cx="12190137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01343"/>
      </p:ext>
    </p:extLst>
  </p:cSld>
  <p:transition spd="fast" advClick="1">
    <p:fade/>
  </p:transition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o-41">
            <a:extLst xmlns:a="http://schemas.openxmlformats.org/drawingml/2006/main">
              <a:ext uri="{FF2B5EF4-FFF2-40B4-BE49-F238E27FC236}">
                <a16:creationId xmlns:a16="http://schemas.microsoft.com/office/drawing/2014/main" id="{6798F20D-5918-47DC-B8E4-33764A9BE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389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050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11</a:t>
            </a:r>
          </a:p>
        </p:txBody>
      </p:sp>
      <p:sp>
        <p:nvSpPr>
          <p:cNvPr id="2" name="Texto-42">
            <a:extLst xmlns:a="http://schemas.openxmlformats.org/drawingml/2006/main">
              <a:ext uri="{FF2B5EF4-FFF2-40B4-BE49-F238E27FC236}">
                <a16:creationId xmlns:a16="http://schemas.microsoft.com/office/drawing/2014/main" id="{9D52936E-F09A-4365-8817-343DF302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SITE INSTITUCIONAL</a:t>
            </a:r>
          </a:p>
        </p:txBody>
      </p:sp>
      <p:sp>
        <p:nvSpPr>
          <p:cNvPr id="3" name="Texto-43">
            <a:extLst xmlns:a="http://schemas.openxmlformats.org/drawingml/2006/main">
              <a:ext uri="{FF2B5EF4-FFF2-40B4-BE49-F238E27FC236}">
                <a16:creationId xmlns:a16="http://schemas.microsoft.com/office/drawing/2014/main" id="{C942F33C-B925-4E41-A42E-4D5EBC9F8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7275"/>
            <a:ext cx="109728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75" b="0" spc="-128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275" b="0" spc="-128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E existe uma camada que</a:t>
            </a:r>
          </a:p>
        </p:txBody>
      </p:sp>
      <p:sp>
        <p:nvSpPr>
          <p:cNvPr id="4" name="Texto-44">
            <a:extLst xmlns:a="http://schemas.openxmlformats.org/drawingml/2006/main">
              <a:ext uri="{FF2B5EF4-FFF2-40B4-BE49-F238E27FC236}">
                <a16:creationId xmlns:a16="http://schemas.microsoft.com/office/drawing/2014/main" id="{43DD0099-5887-4502-B580-2DDDB8168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47825"/>
            <a:ext cx="1097280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75" b="0" spc="-128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275" b="0" spc="-128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continua indispensável.</a:t>
            </a:r>
          </a:p>
        </p:txBody>
      </p:sp>
      <p:sp>
        <p:nvSpPr>
          <p:cNvPr id="5" name="Texto-45">
            <a:extLst xmlns:a="http://schemas.openxmlformats.org/drawingml/2006/main">
              <a:ext uri="{FF2B5EF4-FFF2-40B4-BE49-F238E27FC236}">
                <a16:creationId xmlns:a16="http://schemas.microsoft.com/office/drawing/2014/main" id="{C21F270C-CF53-42F7-ACFF-AECF611F7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076575"/>
            <a:ext cx="109347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75" b="0" spc="-173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5775" b="0" spc="-173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INSTITUCIONAL</a:t>
            </a:r>
          </a:p>
        </p:txBody>
      </p:sp>
      <p:sp>
        <p:nvSpPr>
          <p:cNvPr id="6" name="Texto-46">
            <a:extLst xmlns:a="http://schemas.openxmlformats.org/drawingml/2006/main">
              <a:ext uri="{FF2B5EF4-FFF2-40B4-BE49-F238E27FC236}">
                <a16:creationId xmlns:a16="http://schemas.microsoft.com/office/drawing/2014/main" id="{DB3B331F-BF35-4505-8773-E3BD42B8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52875"/>
            <a:ext cx="109347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025" b="0" spc="-151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5025" b="0" spc="-151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+ CONTEÚDO</a:t>
            </a:r>
          </a:p>
        </p:txBody>
      </p:sp>
      <p:sp>
        <p:nvSpPr>
          <p:cNvPr id="7" name="Texto-47">
            <a:extLst xmlns:a="http://schemas.openxmlformats.org/drawingml/2006/main">
              <a:ext uri="{FF2B5EF4-FFF2-40B4-BE49-F238E27FC236}">
                <a16:creationId xmlns:a16="http://schemas.microsoft.com/office/drawing/2014/main" id="{1BA1282E-E70E-42FF-8676-F2A0EFF73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91075"/>
            <a:ext cx="109347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025" b="0" spc="-151" lang="pt-BR">
                <a:solidFill>
                  <a:srgbClr val="011E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5025" b="0" spc="-151" lang="pt-BR">
                <a:solidFill>
                  <a:srgbClr val="011EFF"/>
                </a:solidFill>
                <a:latin typeface="Inter Display Medium"/>
                <a:ea typeface="Inter Display Medium"/>
                <a:cs typeface="Inter Display Medium"/>
              </a:rPr>
              <a:t>+ SEO</a:t>
            </a:r>
          </a:p>
        </p:txBody>
      </p:sp>
      <p:sp>
        <p:nvSpPr>
          <p:cNvPr id="8" name="Texto-48">
            <a:extLst xmlns:a="http://schemas.openxmlformats.org/drawingml/2006/main">
              <a:ext uri="{FF2B5EF4-FFF2-40B4-BE49-F238E27FC236}">
                <a16:creationId xmlns:a16="http://schemas.microsoft.com/office/drawing/2014/main" id="{7E97B2E9-19DF-4C84-9660-130B268F6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00750"/>
            <a:ext cx="10477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875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Informação, autoridade e presença nas buscas.</a:t>
            </a:r>
          </a:p>
        </p:txBody>
      </p:sp>
    </p:spTree>
    <p:extLst>
      <p:ext uri="{BB962C8B-B14F-4D97-AF65-F5344CB8AC3E}">
        <p14:creationId xmlns:p14="http://schemas.microsoft.com/office/powerpoint/2010/main" val="2116373887"/>
      </p:ext>
    </p:extLst>
  </p:cSld>
  <p:transition spd="fast" advClick="1">
    <p:fade/>
  </p:transition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11E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o-49">
            <a:extLst xmlns:a="http://schemas.openxmlformats.org/drawingml/2006/main">
              <a:ext uri="{FF2B5EF4-FFF2-40B4-BE49-F238E27FC236}">
                <a16:creationId xmlns:a16="http://schemas.microsoft.com/office/drawing/2014/main" id="{7B1C0ACC-4681-4F3A-AB2B-4DCC588B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389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12</a:t>
            </a:r>
          </a:p>
        </p:txBody>
      </p:sp>
      <p:sp>
        <p:nvSpPr>
          <p:cNvPr id="2" name="Texto-50">
            <a:extLst xmlns:a="http://schemas.openxmlformats.org/drawingml/2006/main">
              <a:ext uri="{FF2B5EF4-FFF2-40B4-BE49-F238E27FC236}">
                <a16:creationId xmlns:a16="http://schemas.microsoft.com/office/drawing/2014/main" id="{7D6327EE-807A-4C95-B278-A9480DC05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"/>
            <a:ext cx="1047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FFFFFF"/>
                </a:solidFill>
                <a:latin typeface="Inter"/>
                <a:ea typeface="Inter"/>
                <a:cs typeface="Inter"/>
              </a:rPr>
              <a:t>SISTEMA NOTTUS</a:t>
            </a:r>
          </a:p>
        </p:txBody>
      </p:sp>
      <p:sp>
        <p:nvSpPr>
          <p:cNvPr id="3" name="Texto-51">
            <a:extLst xmlns:a="http://schemas.openxmlformats.org/drawingml/2006/main">
              <a:ext uri="{FF2B5EF4-FFF2-40B4-BE49-F238E27FC236}">
                <a16:creationId xmlns:a16="http://schemas.microsoft.com/office/drawing/2014/main" id="{10EBA8FA-639C-4A24-AD83-B25E362B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0" spc="-13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350" b="0" spc="-13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Não são três produtos.</a:t>
            </a:r>
          </a:p>
        </p:txBody>
      </p:sp>
      <p:sp>
        <p:nvSpPr>
          <p:cNvPr id="4" name="Texto-52">
            <a:extLst xmlns:a="http://schemas.openxmlformats.org/drawingml/2006/main">
              <a:ext uri="{FF2B5EF4-FFF2-40B4-BE49-F238E27FC236}">
                <a16:creationId xmlns:a16="http://schemas.microsoft.com/office/drawing/2014/main" id="{29474629-7AA5-4F43-ACDD-00B24D04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0" spc="-13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350" b="0" spc="-13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São três camadas.</a:t>
            </a:r>
          </a:p>
        </p:txBody>
      </p:sp>
      <p:sp>
        <p:nvSpPr>
          <p:cNvPr id="5" name="Forma-53">
            <a:extLst xmlns:a="http://schemas.openxmlformats.org/drawingml/2006/main">
              <a:ext uri="{FF2B5EF4-FFF2-40B4-BE49-F238E27FC236}">
                <a16:creationId xmlns:a16="http://schemas.microsoft.com/office/drawing/2014/main" id="{C71CE233-6FA1-41F2-A79E-1212ED18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05125"/>
            <a:ext cx="9220200" cy="2543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1122F"/>
          </a:solidFill>
          <a:ln xmlns:a="http://schemas.openxmlformats.org/drawingml/2006/main" w="0">
            <a:noFill/>
          </a:ln>
        </p:spPr>
      </p:sp>
      <p:sp>
        <p:nvSpPr>
          <p:cNvPr id="6" name="Texto-54">
            <a:extLst xmlns:a="http://schemas.openxmlformats.org/drawingml/2006/main">
              <a:ext uri="{FF2B5EF4-FFF2-40B4-BE49-F238E27FC236}">
                <a16:creationId xmlns:a16="http://schemas.microsoft.com/office/drawing/2014/main" id="{AAEF7CA4-A1C8-47F6-AAF2-1E66D6A0E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124200"/>
            <a:ext cx="6629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spc="-9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000" b="0" spc="-9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CINEMATOGRÁFICO</a:t>
            </a:r>
          </a:p>
        </p:txBody>
      </p:sp>
      <p:sp>
        <p:nvSpPr>
          <p:cNvPr id="7" name="Texto-55">
            <a:extLst xmlns:a="http://schemas.openxmlformats.org/drawingml/2006/main">
              <a:ext uri="{FF2B5EF4-FFF2-40B4-BE49-F238E27FC236}">
                <a16:creationId xmlns:a16="http://schemas.microsoft.com/office/drawing/2014/main" id="{5F1CCBF9-19FF-4C98-858D-C7BF5615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219450"/>
            <a:ext cx="1666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725" b="0" lang="pt-BR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25" b="0" lang="pt-BR">
                <a:solidFill>
                  <a:srgbClr val="FFFFFF"/>
                </a:solidFill>
                <a:latin typeface="Inter"/>
                <a:ea typeface="Inter"/>
                <a:cs typeface="Inter"/>
              </a:rPr>
              <a:t>Encantar</a:t>
            </a:r>
          </a:p>
        </p:txBody>
      </p:sp>
      <p:sp>
        <p:nvSpPr>
          <p:cNvPr id="8" name="Forma-56">
            <a:extLst xmlns:a="http://schemas.openxmlformats.org/drawingml/2006/main">
              <a:ext uri="{FF2B5EF4-FFF2-40B4-BE49-F238E27FC236}">
                <a16:creationId xmlns:a16="http://schemas.microsoft.com/office/drawing/2014/main" id="{302B2F4A-2878-40BA-AC7B-2CEE7EA04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752850"/>
            <a:ext cx="9220200" cy="2038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865"/>
          </a:solidFill>
          <a:ln xmlns:a="http://schemas.openxmlformats.org/drawingml/2006/main" w="0">
            <a:noFill/>
          </a:ln>
        </p:spPr>
      </p:sp>
      <p:sp>
        <p:nvSpPr>
          <p:cNvPr id="9" name="Texto-57">
            <a:extLst xmlns:a="http://schemas.openxmlformats.org/drawingml/2006/main">
              <a:ext uri="{FF2B5EF4-FFF2-40B4-BE49-F238E27FC236}">
                <a16:creationId xmlns:a16="http://schemas.microsoft.com/office/drawing/2014/main" id="{FFD64087-8C97-499D-B49D-105C7FC16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3075" y="3990975"/>
            <a:ext cx="6076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spc="-9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000" b="0" spc="-9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SERVIÇO</a:t>
            </a:r>
          </a:p>
        </p:txBody>
      </p:sp>
      <p:sp>
        <p:nvSpPr>
          <p:cNvPr id="10" name="Texto-58">
            <a:extLst xmlns:a="http://schemas.openxmlformats.org/drawingml/2006/main">
              <a:ext uri="{FF2B5EF4-FFF2-40B4-BE49-F238E27FC236}">
                <a16:creationId xmlns:a16="http://schemas.microsoft.com/office/drawing/2014/main" id="{48E731DC-AA08-441F-87E6-A787265C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425" y="4086225"/>
            <a:ext cx="16859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725" b="0" lang="pt-BR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25" b="0" lang="pt-BR">
                <a:solidFill>
                  <a:srgbClr val="FFFFFF"/>
                </a:solidFill>
                <a:latin typeface="Inter"/>
                <a:ea typeface="Inter"/>
                <a:cs typeface="Inter"/>
              </a:rPr>
              <a:t>Utilizar</a:t>
            </a:r>
          </a:p>
        </p:txBody>
      </p:sp>
      <p:sp>
        <p:nvSpPr>
          <p:cNvPr id="11" name="Forma-59">
            <a:extLst xmlns:a="http://schemas.openxmlformats.org/drawingml/2006/main">
              <a:ext uri="{FF2B5EF4-FFF2-40B4-BE49-F238E27FC236}">
                <a16:creationId xmlns:a16="http://schemas.microsoft.com/office/drawing/2014/main" id="{1ADECBC2-D6FE-40BA-BE1F-0DF7B4F53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4629150"/>
            <a:ext cx="9163050" cy="1343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EDED"/>
          </a:solidFill>
          <a:ln xmlns:a="http://schemas.openxmlformats.org/drawingml/2006/main" w="0">
            <a:noFill/>
          </a:ln>
        </p:spPr>
      </p:sp>
      <p:sp>
        <p:nvSpPr>
          <p:cNvPr id="12" name="Texto-60">
            <a:extLst xmlns:a="http://schemas.openxmlformats.org/drawingml/2006/main">
              <a:ext uri="{FF2B5EF4-FFF2-40B4-BE49-F238E27FC236}">
                <a16:creationId xmlns:a16="http://schemas.microsoft.com/office/drawing/2014/main" id="{D748D7AC-0591-4994-A42C-57B3EF4E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905375"/>
            <a:ext cx="647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 spc="-90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3000" b="0" spc="-90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INSTITUCIONAL</a:t>
            </a:r>
          </a:p>
        </p:txBody>
      </p:sp>
      <p:sp>
        <p:nvSpPr>
          <p:cNvPr id="13" name="Texto-61">
            <a:extLst xmlns:a="http://schemas.openxmlformats.org/drawingml/2006/main">
              <a:ext uri="{FF2B5EF4-FFF2-40B4-BE49-F238E27FC236}">
                <a16:creationId xmlns:a16="http://schemas.microsoft.com/office/drawing/2014/main" id="{BB0FB9B5-8E09-4749-A21B-E351F01BF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5000625"/>
            <a:ext cx="16859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725" b="0" lang="pt-BR">
                <a:solidFill>
                  <a:srgbClr val="01122F"/>
                </a:solidFill>
                <a:latin typeface="Inter"/>
                <a:ea typeface="Inter"/>
                <a:cs typeface="Inter"/>
              </a:defRPr>
            </a:pPr>
            <a:r>
              <a:rPr sz="1725" b="0" lang="pt-BR">
                <a:solidFill>
                  <a:srgbClr val="01122F"/>
                </a:solidFill>
                <a:latin typeface="Inter"/>
                <a:ea typeface="Inter"/>
                <a:cs typeface="Inter"/>
              </a:rPr>
              <a:t>Encontrar</a:t>
            </a:r>
          </a:p>
        </p:txBody>
      </p:sp>
      <p:sp>
        <p:nvSpPr>
          <p:cNvPr id="14" name="Texto-62">
            <a:extLst xmlns:a="http://schemas.openxmlformats.org/drawingml/2006/main">
              <a:ext uri="{FF2B5EF4-FFF2-40B4-BE49-F238E27FC236}">
                <a16:creationId xmlns:a16="http://schemas.microsoft.com/office/drawing/2014/main" id="{3A658741-CED3-4F6E-A581-19DE83651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57925"/>
            <a:ext cx="1038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lang="pt-BR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25" b="0" lang="pt-BR">
                <a:solidFill>
                  <a:srgbClr val="FFFFFF"/>
                </a:solidFill>
                <a:latin typeface="Inter"/>
                <a:ea typeface="Inter"/>
                <a:cs typeface="Inter"/>
              </a:rPr>
              <a:t>Combinamos cada uma delas de acordo com o negócio.</a:t>
            </a:r>
          </a:p>
        </p:txBody>
      </p:sp>
    </p:spTree>
    <p:extLst>
      <p:ext uri="{BB962C8B-B14F-4D97-AF65-F5344CB8AC3E}">
        <p14:creationId xmlns:p14="http://schemas.microsoft.com/office/powerpoint/2010/main" val="1579190087"/>
      </p:ext>
    </p:extLst>
  </p:cSld>
  <p:transition spd="fast" advClick="1">
    <p:fade/>
  </p:transition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EDED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o-63">
            <a:extLst xmlns:a="http://schemas.openxmlformats.org/drawingml/2006/main">
              <a:ext uri="{FF2B5EF4-FFF2-40B4-BE49-F238E27FC236}">
                <a16:creationId xmlns:a16="http://schemas.microsoft.com/office/drawing/2014/main" id="{72B5A1F3-C730-4B00-98A0-76179D036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389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 lang="pt-BR">
                <a:solidFill>
                  <a:srgbClr val="525966"/>
                </a:solidFill>
                <a:latin typeface="Inter"/>
                <a:ea typeface="Inter"/>
                <a:cs typeface="Inter"/>
              </a:defRPr>
            </a:pPr>
            <a:r>
              <a:rPr sz="1050" b="0" lang="pt-BR">
                <a:solidFill>
                  <a:srgbClr val="525966"/>
                </a:solidFill>
                <a:latin typeface="Inter"/>
                <a:ea typeface="Inter"/>
                <a:cs typeface="Inter"/>
              </a:rPr>
              <a:t>13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41532d2d394504"/>
          <a:stretch xmlns:a="http://schemas.openxmlformats.org/drawingml/2006/main"/>
        </p:blipFill>
        <p:spPr>
          <a:xfrm xmlns:a="http://schemas.openxmlformats.org/drawingml/2006/main">
            <a:off x="609600" y="400050"/>
            <a:ext cx="1219200" cy="269556"/>
          </a:xfrm>
          <a:prstGeom xmlns:a="http://schemas.openxmlformats.org/drawingml/2006/main" prst="rect">
            <a:avLst/>
          </a:prstGeom>
        </p:spPr>
      </p:pic>
      <p:sp>
        <p:nvSpPr>
          <p:cNvPr id="3" name="Texto-64">
            <a:extLst xmlns:a="http://schemas.openxmlformats.org/drawingml/2006/main">
              <a:ext uri="{FF2B5EF4-FFF2-40B4-BE49-F238E27FC236}">
                <a16:creationId xmlns:a16="http://schemas.microsoft.com/office/drawing/2014/main" id="{213F02B4-D930-4413-8414-B5130F2AB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57325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0" spc="-148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950" b="0" spc="-148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Um website não deveria</a:t>
            </a:r>
          </a:p>
        </p:txBody>
      </p:sp>
      <p:sp>
        <p:nvSpPr>
          <p:cNvPr id="4" name="Texto-65">
            <a:extLst xmlns:a="http://schemas.openxmlformats.org/drawingml/2006/main">
              <a:ext uri="{FF2B5EF4-FFF2-40B4-BE49-F238E27FC236}">
                <a16:creationId xmlns:a16="http://schemas.microsoft.com/office/drawing/2014/main" id="{0348EDD8-9D5B-497C-9288-75C251E6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0" spc="-148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950" b="0" spc="-148" lang="pt-BR">
                <a:solidFill>
                  <a:srgbClr val="01122F"/>
                </a:solidFill>
                <a:latin typeface="Inter Display Medium"/>
                <a:ea typeface="Inter Display Medium"/>
                <a:cs typeface="Inter Display Medium"/>
              </a:rPr>
              <a:t>se adaptar a um template.</a:t>
            </a:r>
          </a:p>
        </p:txBody>
      </p:sp>
      <p:sp>
        <p:nvSpPr>
          <p:cNvPr id="5" name="Texto-66">
            <a:extLst xmlns:a="http://schemas.openxmlformats.org/drawingml/2006/main">
              <a:ext uri="{FF2B5EF4-FFF2-40B4-BE49-F238E27FC236}">
                <a16:creationId xmlns:a16="http://schemas.microsoft.com/office/drawing/2014/main" id="{4EB62779-E662-46B0-87F7-A9AD934E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0" spc="-126" lang="pt-BR">
                <a:solidFill>
                  <a:srgbClr val="011E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200" b="0" spc="-126" lang="pt-BR">
                <a:solidFill>
                  <a:srgbClr val="011EFF"/>
                </a:solidFill>
                <a:latin typeface="Inter Display Medium"/>
                <a:ea typeface="Inter Display Medium"/>
                <a:cs typeface="Inter Display Medium"/>
              </a:rPr>
              <a:t>O website deveria</a:t>
            </a:r>
          </a:p>
        </p:txBody>
      </p:sp>
      <p:sp>
        <p:nvSpPr>
          <p:cNvPr id="6" name="Texto-67">
            <a:extLst xmlns:a="http://schemas.openxmlformats.org/drawingml/2006/main">
              <a:ext uri="{FF2B5EF4-FFF2-40B4-BE49-F238E27FC236}">
                <a16:creationId xmlns:a16="http://schemas.microsoft.com/office/drawing/2014/main" id="{8AE4F23E-B135-4C39-B90B-8D2D4C8E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7675"/>
            <a:ext cx="109728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0" spc="-126" lang="pt-BR">
                <a:solidFill>
                  <a:srgbClr val="011E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4200" b="0" spc="-126" lang="pt-BR">
                <a:solidFill>
                  <a:srgbClr val="011EFF"/>
                </a:solidFill>
                <a:latin typeface="Inter Display Medium"/>
                <a:ea typeface="Inter Display Medium"/>
                <a:cs typeface="Inter Display Medium"/>
              </a:rPr>
              <a:t>se adaptar ao negócio.</a:t>
            </a:r>
          </a:p>
        </p:txBody>
      </p:sp>
      <p:sp>
        <p:nvSpPr>
          <p:cNvPr id="7" name="Forma-68">
            <a:extLst xmlns:a="http://schemas.openxmlformats.org/drawingml/2006/main">
              <a:ext uri="{FF2B5EF4-FFF2-40B4-BE49-F238E27FC236}">
                <a16:creationId xmlns:a16="http://schemas.microsoft.com/office/drawing/2014/main" id="{0FF94512-DF3D-4BD6-8FB6-7FF0C619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05475"/>
            <a:ext cx="10896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0D8"/>
          </a:solidFill>
          <a:ln xmlns:a="http://schemas.openxmlformats.org/drawingml/2006/main" w="0">
            <a:noFill/>
          </a:ln>
        </p:spPr>
      </p:sp>
      <p:sp>
        <p:nvSpPr>
          <p:cNvPr id="8" name="Texto-69">
            <a:extLst xmlns:a="http://schemas.openxmlformats.org/drawingml/2006/main">
              <a:ext uri="{FF2B5EF4-FFF2-40B4-BE49-F238E27FC236}">
                <a16:creationId xmlns:a16="http://schemas.microsoft.com/office/drawing/2014/main" id="{1794A122-2278-4490-B774-4B0B82D7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6265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 lang="pt-BR">
                <a:solidFill>
                  <a:srgbClr val="01122F"/>
                </a:solidFill>
                <a:latin typeface="Inter"/>
                <a:ea typeface="Inter"/>
                <a:cs typeface="Inter"/>
              </a:defRPr>
            </a:pPr>
            <a:r>
              <a:rPr sz="2025" b="0" lang="pt-BR">
                <a:solidFill>
                  <a:srgbClr val="01122F"/>
                </a:solidFill>
                <a:latin typeface="Inter"/>
                <a:ea typeface="Inter"/>
                <a:cs typeface="Inter"/>
              </a:rPr>
              <a:t>Design.     Tecnologia.     Velocidade.     Suporte.</a:t>
            </a:r>
          </a:p>
        </p:txBody>
      </p:sp>
    </p:spTree>
    <p:extLst>
      <p:ext uri="{BB962C8B-B14F-4D97-AF65-F5344CB8AC3E}">
        <p14:creationId xmlns:p14="http://schemas.microsoft.com/office/powerpoint/2010/main" val="954067505"/>
      </p:ext>
    </p:extLst>
  </p:cSld>
  <p:transition spd="fast" advClick="1">
    <p:fade/>
  </p:transition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112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o-70">
            <a:extLst xmlns:a="http://schemas.openxmlformats.org/drawingml/2006/main">
              <a:ext uri="{FF2B5EF4-FFF2-40B4-BE49-F238E27FC236}">
                <a16:creationId xmlns:a16="http://schemas.microsoft.com/office/drawing/2014/main" id="{1AA5BC40-DE50-49F9-90DD-1B3BB4F4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6438900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050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14</a:t>
            </a:r>
          </a:p>
        </p:txBody>
      </p:sp>
      <p:sp>
        <p:nvSpPr>
          <p:cNvPr id="2" name="Texto-71">
            <a:extLst xmlns:a="http://schemas.openxmlformats.org/drawingml/2006/main">
              <a:ext uri="{FF2B5EF4-FFF2-40B4-BE49-F238E27FC236}">
                <a16:creationId xmlns:a16="http://schemas.microsoft.com/office/drawing/2014/main" id="{5D13707F-564C-42D7-A0B5-32755B3D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Minha indicação ideal</a:t>
            </a:r>
          </a:p>
        </p:txBody>
      </p:sp>
      <p:sp>
        <p:nvSpPr>
          <p:cNvPr id="3" name="Texto-72">
            <a:extLst xmlns:a="http://schemas.openxmlformats.org/drawingml/2006/main">
              <a:ext uri="{FF2B5EF4-FFF2-40B4-BE49-F238E27FC236}">
                <a16:creationId xmlns:a16="http://schemas.microsoft.com/office/drawing/2014/main" id="{87241DDE-8E84-4964-921D-F5B8EEE8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728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0" spc="-162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5400" b="0" spc="-162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Um negócio excelente</a:t>
            </a:r>
          </a:p>
        </p:txBody>
      </p:sp>
      <p:sp>
        <p:nvSpPr>
          <p:cNvPr id="4" name="Texto-73">
            <a:extLst xmlns:a="http://schemas.openxmlformats.org/drawingml/2006/main">
              <a:ext uri="{FF2B5EF4-FFF2-40B4-BE49-F238E27FC236}">
                <a16:creationId xmlns:a16="http://schemas.microsoft.com/office/drawing/2014/main" id="{A1FB4757-FA3F-4687-BDE7-3DE259C4D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109728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0" spc="-162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5400" b="0" spc="-162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que ainda parece comum</a:t>
            </a:r>
          </a:p>
        </p:txBody>
      </p:sp>
      <p:sp>
        <p:nvSpPr>
          <p:cNvPr id="5" name="Texto-74">
            <a:extLst xmlns:a="http://schemas.openxmlformats.org/drawingml/2006/main">
              <a:ext uri="{FF2B5EF4-FFF2-40B4-BE49-F238E27FC236}">
                <a16:creationId xmlns:a16="http://schemas.microsoft.com/office/drawing/2014/main" id="{9C9370F0-163F-4DA0-BEAF-3AE2B4F9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1097280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0" spc="-162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5400" b="0" spc="-162" lang="pt-BR">
                <a:solidFill>
                  <a:srgbClr val="5C77FF"/>
                </a:solidFill>
                <a:latin typeface="Inter Display Medium"/>
                <a:ea typeface="Inter Display Medium"/>
                <a:cs typeface="Inter Display Medium"/>
              </a:rPr>
              <a:t>na internet.</a:t>
            </a:r>
          </a:p>
        </p:txBody>
      </p:sp>
      <p:sp>
        <p:nvSpPr>
          <p:cNvPr id="6" name="Texto-75">
            <a:extLst xmlns:a="http://schemas.openxmlformats.org/drawingml/2006/main">
              <a:ext uri="{FF2B5EF4-FFF2-40B4-BE49-F238E27FC236}">
                <a16:creationId xmlns:a16="http://schemas.microsoft.com/office/drawing/2014/main" id="{A7B13C1B-9B9A-4267-A032-426BA4A1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43375"/>
            <a:ext cx="1047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lang="pt-BR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250" b="0" lang="pt-BR">
                <a:solidFill>
                  <a:srgbClr val="FFFFFF"/>
                </a:solidFill>
                <a:latin typeface="Inter"/>
                <a:ea typeface="Inter"/>
                <a:cs typeface="Inter"/>
              </a:rPr>
              <a:t>Se você conhece uma empresa assim,</a:t>
            </a:r>
          </a:p>
        </p:txBody>
      </p:sp>
      <p:sp>
        <p:nvSpPr>
          <p:cNvPr id="7" name="Texto-76">
            <a:extLst xmlns:a="http://schemas.openxmlformats.org/drawingml/2006/main">
              <a:ext uri="{FF2B5EF4-FFF2-40B4-BE49-F238E27FC236}">
                <a16:creationId xmlns:a16="http://schemas.microsoft.com/office/drawing/2014/main" id="{A59D0640-49AE-4CCD-9771-C8B54D92C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43425"/>
            <a:ext cx="1047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 lang="pt-BR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250" b="0" lang="pt-BR">
                <a:solidFill>
                  <a:srgbClr val="FFFFFF"/>
                </a:solidFill>
                <a:latin typeface="Inter"/>
                <a:ea typeface="Inter"/>
                <a:cs typeface="Inter"/>
              </a:rPr>
              <a:t>me apresente.</a:t>
            </a:r>
          </a:p>
        </p:txBody>
      </p:sp>
      <p:sp>
        <p:nvSpPr>
          <p:cNvPr id="8" name="Texto-77">
            <a:extLst xmlns:a="http://schemas.openxmlformats.org/drawingml/2006/main">
              <a:ext uri="{FF2B5EF4-FFF2-40B4-BE49-F238E27FC236}">
                <a16:creationId xmlns:a16="http://schemas.microsoft.com/office/drawing/2014/main" id="{DE18599C-C1C9-40D9-AEA6-97A33485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42386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defRPr>
            </a:pPr>
            <a:r>
              <a:rPr sz="2175" b="0" lang="pt-BR">
                <a:solidFill>
                  <a:srgbClr val="FFFFFF"/>
                </a:solidFill>
                <a:latin typeface="Inter Display Medium"/>
                <a:ea typeface="Inter Display Medium"/>
                <a:cs typeface="Inter Display Medium"/>
              </a:rPr>
              <a:t>Lucas Antonio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78d9f221b4232"/>
          <a:stretch xmlns:a="http://schemas.openxmlformats.org/drawingml/2006/main"/>
        </p:blipFill>
        <p:spPr>
          <a:xfrm xmlns:a="http://schemas.openxmlformats.org/drawingml/2006/main">
            <a:off x="619125" y="6172200"/>
            <a:ext cx="1171575" cy="259027"/>
          </a:xfrm>
          <a:prstGeom xmlns:a="http://schemas.openxmlformats.org/drawingml/2006/main" prst="rect">
            <a:avLst/>
          </a:prstGeom>
        </p:spPr>
      </p:pic>
      <p:sp>
        <p:nvSpPr>
          <p:cNvPr id="10" name="Texto-78">
            <a:extLst xmlns:a="http://schemas.openxmlformats.org/drawingml/2006/main">
              <a:ext uri="{FF2B5EF4-FFF2-40B4-BE49-F238E27FC236}">
                <a16:creationId xmlns:a16="http://schemas.microsoft.com/office/drawing/2014/main" id="{67067BD2-E839-47D1-8B3F-C956F803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60960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defRPr>
            </a:pPr>
            <a:r>
              <a:rPr sz="1275" b="0" lang="pt-BR">
                <a:solidFill>
                  <a:srgbClr val="BFBFBF"/>
                </a:solidFill>
                <a:latin typeface="Inter"/>
                <a:ea typeface="Inter"/>
                <a:cs typeface="Inter"/>
              </a:rPr>
              <a:t>Contato / Instagram / site</a:t>
            </a:r>
          </a:p>
        </p:txBody>
      </p:sp>
    </p:spTree>
    <p:extLst>
      <p:ext uri="{BB962C8B-B14F-4D97-AF65-F5344CB8AC3E}">
        <p14:creationId xmlns:p14="http://schemas.microsoft.com/office/powerpoint/2010/main" val="503955441"/>
      </p:ext>
    </p:extLst>
  </p:cSld>
  <p:transition spd="fast" advClick="1">
    <p:fade/>
  </p:transition>
</p:sld>
</file>

<file path=ppt/theme/theme1.xml><?xml version="1.0" encoding="utf-8"?>
<a:theme xmlns:a="http://schemas.openxmlformats.org/drawingml/2006/main" name="ChatGPT">
  <a:themeElements>
    <a:clrScheme name="Nottus">
      <a:dk1>
        <a:srgbClr val="000000"/>
      </a:dk1>
      <a:lt1>
        <a:srgbClr val="FFFFFF"/>
      </a:lt1>
      <a:dk2>
        <a:srgbClr val="01122F"/>
      </a:dk2>
      <a:lt2>
        <a:srgbClr val="EDEDED"/>
      </a:lt2>
      <a:accent1>
        <a:srgbClr val="011EFF"/>
      </a:accent1>
      <a:accent2>
        <a:srgbClr val="01122F"/>
      </a:accent2>
      <a:accent3>
        <a:srgbClr val="5C77FF"/>
      </a:accent3>
      <a:accent4>
        <a:srgbClr val="161865"/>
      </a:accent4>
      <a:accent5>
        <a:srgbClr val="BFBFBF"/>
      </a:accent5>
      <a:accent6>
        <a:srgbClr val="EDEDED"/>
      </a:accent6>
      <a:hlink>
        <a:srgbClr val="011EFF"/>
      </a:hlink>
      <a:folHlink>
        <a:srgbClr val="011EFF"/>
      </a:folHlink>
    </a:clrScheme>
    <a:fontScheme name="Office">
      <a:majorFont>
        <a:latin typeface="Inter Display Medium"/>
        <a:ea typeface="Calibri Light"/>
        <a:cs typeface="Calibri Light"/>
      </a:majorFont>
      <a:minorFont>
        <a:latin typeface="Inter"/>
        <a:ea typeface="Calibri"/>
        <a:cs typeface="Calibri"/>
      </a:minorFont>
    </a:fontScheme>
    <a:fmtScheme name="Nottus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2026-09-23T22:36:35.1580000Z</dcterms:created>
  <dcterms:modified xsi:type="dcterms:W3CDTF">2026-09-23T22:36:35.1580000Z</dcterms:modified>
</coreProperties>
</file>